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9"/>
  </p:handoutMasterIdLst>
  <p:sldIdLst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F7B1B5-E5FC-4D19-933F-CDE5D7D858FD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75738-434B-4D8E-8DBF-38C3F2D95C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2597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57378-0346-47BF-8FC6-F3FB92C4BFC1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735-21DB-428B-8FAF-5ED3486B3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700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57378-0346-47BF-8FC6-F3FB92C4BFC1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735-21DB-428B-8FAF-5ED3486B3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422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57378-0346-47BF-8FC6-F3FB92C4BFC1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735-21DB-428B-8FAF-5ED3486B3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16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DFD8-7CD3-44C0-82E0-8D42447F4A2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31038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4229B-507F-40DE-B8A7-B642FAC0EB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99068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C6858-9FFC-41C9-A2AE-A84D185BD3F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127795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F55D3-E7D3-4FDE-BBB2-A935F791771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801101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5DC80-8515-4183-98B0-63E31CC7EB4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635432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5CA24-41F2-416B-94EC-3EE065DE3D3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924673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1963-AD8D-4112-9AFE-F7392271E41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179804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97FAE-A444-46E8-B802-A2FBA239CF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15369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57378-0346-47BF-8FC6-F3FB92C4BFC1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735-21DB-428B-8FAF-5ED3486B3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1612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583BC-034D-4D32-8D96-46BEABB5A6E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33151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96166-801F-4888-AC73-5908B780DF0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12840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1E5EB-4631-40E3-8EAB-D21E3A2D333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55970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57378-0346-47BF-8FC6-F3FB92C4BFC1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735-21DB-428B-8FAF-5ED3486B3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442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57378-0346-47BF-8FC6-F3FB92C4BFC1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735-21DB-428B-8FAF-5ED3486B3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677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57378-0346-47BF-8FC6-F3FB92C4BFC1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735-21DB-428B-8FAF-5ED3486B3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22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57378-0346-47BF-8FC6-F3FB92C4BFC1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735-21DB-428B-8FAF-5ED3486B3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669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57378-0346-47BF-8FC6-F3FB92C4BFC1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735-21DB-428B-8FAF-5ED3486B3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055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57378-0346-47BF-8FC6-F3FB92C4BFC1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735-21DB-428B-8FAF-5ED3486B3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620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57378-0346-47BF-8FC6-F3FB92C4BFC1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735-21DB-428B-8FAF-5ED3486B3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199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57378-0346-47BF-8FC6-F3FB92C4BFC1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3D735-21DB-428B-8FAF-5ED3486B3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382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74AEEB-C2C5-4795-9911-17293FC4BADB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965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801</a:t>
            </a:r>
            <a:r>
              <a:rPr lang="en-US" dirty="0" smtClean="0"/>
              <a:t>		Pd. </a:t>
            </a:r>
            <a:r>
              <a:rPr lang="en-US" dirty="0" smtClean="0"/>
              <a:t>2</a:t>
            </a:r>
            <a:r>
              <a:rPr lang="en-US" dirty="0" smtClean="0"/>
              <a:t>	rm. </a:t>
            </a:r>
            <a:r>
              <a:rPr lang="en-US" dirty="0" smtClean="0"/>
              <a:t>B6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COPY the following into your notebook.</a:t>
            </a:r>
          </a:p>
          <a:p>
            <a:r>
              <a:rPr lang="en-US" dirty="0" smtClean="0"/>
              <a:t>Make sure that all work is completed.</a:t>
            </a:r>
          </a:p>
          <a:p>
            <a:r>
              <a:rPr lang="en-US" dirty="0" smtClean="0"/>
              <a:t>This will be checked on </a:t>
            </a:r>
            <a:r>
              <a:rPr lang="en-US" dirty="0" smtClean="0"/>
              <a:t>MONDAY, </a:t>
            </a:r>
            <a:r>
              <a:rPr lang="en-US" dirty="0" smtClean="0"/>
              <a:t>NOV</a:t>
            </a:r>
            <a:r>
              <a:rPr lang="en-US" dirty="0" smtClean="0"/>
              <a:t>. </a:t>
            </a:r>
            <a:r>
              <a:rPr lang="en-US" dirty="0" smtClean="0"/>
              <a:t>16</a:t>
            </a:r>
            <a:endParaRPr lang="en-US" dirty="0" smtClean="0"/>
          </a:p>
          <a:p>
            <a:r>
              <a:rPr lang="en-US" dirty="0" smtClean="0"/>
              <a:t>HOMEWORK IS LISTED ON THE LAST SLIDE</a:t>
            </a:r>
          </a:p>
          <a:p>
            <a:r>
              <a:rPr lang="en-US" dirty="0" smtClean="0"/>
              <a:t>If your are finished early, take out a book to read or do homework quietly.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98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4582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 llamo _______ Clase 801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fecha es el 13 de </a:t>
            </a:r>
            <a:r>
              <a:rPr lang="en-US" sz="3600" dirty="0" err="1" smtClean="0">
                <a:solidFill>
                  <a:srgbClr val="0070C0"/>
                </a:solidFill>
              </a:rPr>
              <a:t>noviembre</a:t>
            </a:r>
            <a:r>
              <a:rPr lang="en-US" sz="3600" dirty="0" smtClean="0">
                <a:solidFill>
                  <a:srgbClr val="0070C0"/>
                </a:solidFill>
              </a:rPr>
              <a:t> del 2015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15400" cy="54102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24: </a:t>
            </a:r>
            <a:r>
              <a:rPr lang="en-US" dirty="0" smtClean="0"/>
              <a:t>¿</a:t>
            </a:r>
            <a:r>
              <a:rPr lang="en-US" dirty="0" err="1" smtClean="0"/>
              <a:t>Quien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vende</a:t>
            </a:r>
            <a:r>
              <a:rPr lang="en-US" dirty="0" smtClean="0"/>
              <a:t> la </a:t>
            </a:r>
            <a:r>
              <a:rPr lang="en-US" dirty="0" err="1" smtClean="0"/>
              <a:t>medicina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farmacia</a:t>
            </a:r>
            <a:r>
              <a:rPr lang="en-US" dirty="0" smtClean="0"/>
              <a:t>? 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92D050"/>
                </a:solidFill>
              </a:rPr>
              <a:t>L.O: to review the use of indirect object pronouns. </a:t>
            </a: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s-ES_tradnl" altLang="en-US" dirty="0" err="1" smtClean="0"/>
              <a:t>Write</a:t>
            </a:r>
            <a:r>
              <a:rPr lang="es-ES_tradnl" altLang="en-US" dirty="0" smtClean="0"/>
              <a:t> 2 </a:t>
            </a:r>
            <a:r>
              <a:rPr lang="es-ES_tradnl" altLang="en-US" dirty="0" err="1" smtClean="0"/>
              <a:t>sentences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b="1" dirty="0" smtClean="0"/>
              <a:t>me interesa</a:t>
            </a:r>
          </a:p>
          <a:p>
            <a:endParaRPr lang="es-ES_tradnl" altLang="en-US" b="1" dirty="0" smtClean="0"/>
          </a:p>
          <a:p>
            <a:endParaRPr lang="es-ES_tradnl" altLang="en-US" dirty="0" smtClean="0"/>
          </a:p>
          <a:p>
            <a:r>
              <a:rPr lang="es-ES_tradnl" altLang="en-US" dirty="0" err="1" smtClean="0"/>
              <a:t>Write</a:t>
            </a:r>
            <a:r>
              <a:rPr lang="es-ES_tradnl" altLang="en-US" dirty="0" smtClean="0"/>
              <a:t> 2 </a:t>
            </a:r>
            <a:r>
              <a:rPr lang="es-ES_tradnl" altLang="en-US" dirty="0" err="1" smtClean="0"/>
              <a:t>sentences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b="1" dirty="0" smtClean="0"/>
              <a:t>me aburren</a:t>
            </a:r>
            <a:endParaRPr lang="es-ES_tradnl" alt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00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altLang="en-US" sz="4000">
                <a:solidFill>
                  <a:srgbClr val="FF0000"/>
                </a:solidFill>
              </a:rPr>
              <a:t>Los pronombres </a:t>
            </a:r>
            <a:r>
              <a:rPr lang="en-US" altLang="en-US" sz="4000" b="1">
                <a:solidFill>
                  <a:srgbClr val="FF0000"/>
                </a:solidFill>
              </a:rPr>
              <a:t>le, les</a:t>
            </a:r>
            <a:r>
              <a:rPr lang="en-US" altLang="en-US" sz="4000">
                <a:solidFill>
                  <a:srgbClr val="FF0000"/>
                </a:solidFill>
              </a:rPr>
              <a:t/>
            </a:r>
            <a:br>
              <a:rPr lang="en-US" altLang="en-US" sz="4000">
                <a:solidFill>
                  <a:srgbClr val="FF0000"/>
                </a:solidFill>
              </a:rPr>
            </a:br>
            <a:r>
              <a:rPr lang="en-US" altLang="en-US" sz="3200">
                <a:solidFill>
                  <a:schemeClr val="accent2"/>
                </a:solidFill>
              </a:rPr>
              <a:t>(telling what happens to others)</a:t>
            </a:r>
            <a:endParaRPr lang="en-US" altLang="en-US" sz="400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8839200" cy="50292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altLang="en-US" sz="2800" b="1" dirty="0"/>
              <a:t>Le, </a:t>
            </a:r>
            <a:r>
              <a:rPr lang="es-ES_tradnl" altLang="en-US" sz="2800" dirty="0"/>
              <a:t>and </a:t>
            </a:r>
            <a:r>
              <a:rPr lang="es-ES_tradnl" altLang="en-US" sz="2800" b="1" dirty="0"/>
              <a:t>les</a:t>
            </a:r>
            <a:r>
              <a:rPr lang="es-ES_tradnl" altLang="en-US" sz="2800" dirty="0"/>
              <a:t> </a:t>
            </a:r>
            <a:r>
              <a:rPr lang="es-ES_tradnl" altLang="en-US" sz="2800" dirty="0" smtClean="0"/>
              <a:t>are </a:t>
            </a:r>
            <a:r>
              <a:rPr lang="es-ES_tradnl" altLang="en-US" sz="2800" dirty="0" err="1" smtClean="0"/>
              <a:t>also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/>
              <a:t>indirect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object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pronouns</a:t>
            </a:r>
            <a:r>
              <a:rPr lang="es-ES_tradnl" altLang="en-US" sz="2800" dirty="0"/>
              <a:t>. </a:t>
            </a:r>
            <a:r>
              <a:rPr lang="es-ES_tradnl" altLang="en-US" sz="2800" dirty="0" err="1"/>
              <a:t>They</a:t>
            </a:r>
            <a:r>
              <a:rPr lang="es-ES_tradnl" altLang="en-US" sz="2800" dirty="0"/>
              <a:t> are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indirect</a:t>
            </a:r>
            <a:r>
              <a:rPr lang="es-ES_tradnl" altLang="en-US" sz="2800" dirty="0"/>
              <a:t> receivers of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action</a:t>
            </a:r>
            <a:r>
              <a:rPr lang="es-ES_tradnl" altLang="en-US" sz="2800" dirty="0"/>
              <a:t> of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verb</a:t>
            </a:r>
            <a:r>
              <a:rPr lang="es-ES_tradnl" altLang="en-US" sz="2800" dirty="0"/>
              <a:t>. </a:t>
            </a:r>
          </a:p>
          <a:p>
            <a:pPr marL="990600" lvl="1" indent="-533400">
              <a:lnSpc>
                <a:spcPct val="80000"/>
              </a:lnSpc>
            </a:pPr>
            <a:r>
              <a:rPr lang="es-ES_tradnl" altLang="en-US" sz="2400" dirty="0">
                <a:solidFill>
                  <a:srgbClr val="0000FF"/>
                </a:solidFill>
              </a:rPr>
              <a:t>El farmacéutico </a:t>
            </a:r>
            <a:r>
              <a:rPr lang="es-ES_tradnl" altLang="en-US" sz="2400" b="1" dirty="0">
                <a:solidFill>
                  <a:srgbClr val="0000FF"/>
                </a:solidFill>
              </a:rPr>
              <a:t>le </a:t>
            </a:r>
            <a:r>
              <a:rPr lang="es-ES_tradnl" altLang="en-US" sz="2400" dirty="0">
                <a:solidFill>
                  <a:srgbClr val="0000FF"/>
                </a:solidFill>
              </a:rPr>
              <a:t> despacha la receta a </a:t>
            </a:r>
            <a:r>
              <a:rPr lang="es-ES_tradnl" altLang="en-US" sz="2400" dirty="0" smtClean="0">
                <a:solidFill>
                  <a:srgbClr val="0000FF"/>
                </a:solidFill>
              </a:rPr>
              <a:t>su cliente. </a:t>
            </a:r>
            <a:endParaRPr lang="es-ES_tradnl" altLang="en-US" sz="2400" dirty="0">
              <a:solidFill>
                <a:srgbClr val="0000FF"/>
              </a:solidFill>
            </a:endParaRPr>
          </a:p>
          <a:p>
            <a:pPr marL="990600" lvl="1" indent="-533400">
              <a:lnSpc>
                <a:spcPct val="80000"/>
              </a:lnSpc>
            </a:pPr>
            <a:r>
              <a:rPr lang="es-ES_tradnl" altLang="en-US" sz="2400" i="1" dirty="0" err="1"/>
              <a:t>The</a:t>
            </a:r>
            <a:r>
              <a:rPr lang="es-ES_tradnl" altLang="en-US" sz="2400" i="1" dirty="0"/>
              <a:t> </a:t>
            </a:r>
            <a:r>
              <a:rPr lang="es-ES_tradnl" altLang="en-US" sz="2400" i="1" dirty="0" err="1"/>
              <a:t>pharmacist</a:t>
            </a:r>
            <a:r>
              <a:rPr lang="es-ES_tradnl" altLang="en-US" sz="2400" i="1" dirty="0"/>
              <a:t> </a:t>
            </a:r>
            <a:r>
              <a:rPr lang="es-ES_tradnl" altLang="en-US" sz="2400" i="1" dirty="0" err="1"/>
              <a:t>fiils</a:t>
            </a:r>
            <a:r>
              <a:rPr lang="es-ES_tradnl" altLang="en-US" sz="2400" i="1" dirty="0"/>
              <a:t> </a:t>
            </a:r>
            <a:r>
              <a:rPr lang="es-ES_tradnl" altLang="en-US" sz="2400" i="1" dirty="0" err="1" smtClean="0"/>
              <a:t>his</a:t>
            </a:r>
            <a:r>
              <a:rPr lang="es-ES_tradnl" altLang="en-US" sz="2400" i="1" dirty="0" smtClean="0"/>
              <a:t> </a:t>
            </a:r>
            <a:r>
              <a:rPr lang="es-ES_tradnl" altLang="en-US" sz="2400" i="1" dirty="0" err="1" smtClean="0"/>
              <a:t>client’s</a:t>
            </a:r>
            <a:r>
              <a:rPr lang="es-ES_tradnl" altLang="en-US" sz="2400" i="1" dirty="0" smtClean="0"/>
              <a:t> </a:t>
            </a:r>
            <a:r>
              <a:rPr lang="es-ES_tradnl" altLang="en-US" sz="2400" i="1" dirty="0" err="1"/>
              <a:t>prescription</a:t>
            </a:r>
            <a:r>
              <a:rPr lang="es-ES_tradnl" altLang="en-US" sz="2400" i="1" dirty="0"/>
              <a:t>.</a:t>
            </a:r>
          </a:p>
          <a:p>
            <a:pPr marL="990600" lvl="1" indent="-533400">
              <a:lnSpc>
                <a:spcPct val="80000"/>
              </a:lnSpc>
            </a:pPr>
            <a:r>
              <a:rPr lang="es-ES_tradnl" altLang="en-US" sz="2400" dirty="0">
                <a:solidFill>
                  <a:srgbClr val="0000FF"/>
                </a:solidFill>
              </a:rPr>
              <a:t>El medico </a:t>
            </a:r>
            <a:r>
              <a:rPr lang="es-ES_tradnl" altLang="en-US" sz="2400" b="1" dirty="0">
                <a:solidFill>
                  <a:srgbClr val="0000FF"/>
                </a:solidFill>
              </a:rPr>
              <a:t>les</a:t>
            </a:r>
            <a:r>
              <a:rPr lang="es-ES_tradnl" altLang="en-US" sz="2400" dirty="0">
                <a:solidFill>
                  <a:srgbClr val="0000FF"/>
                </a:solidFill>
              </a:rPr>
              <a:t> habla a sus pacientes.</a:t>
            </a:r>
          </a:p>
          <a:p>
            <a:pPr marL="990600" lvl="1" indent="-533400">
              <a:lnSpc>
                <a:spcPct val="80000"/>
              </a:lnSpc>
            </a:pPr>
            <a:r>
              <a:rPr lang="es-ES_tradnl" altLang="en-US" sz="2400" i="1" dirty="0" err="1"/>
              <a:t>The</a:t>
            </a:r>
            <a:r>
              <a:rPr lang="es-ES_tradnl" altLang="en-US" sz="2400" i="1" dirty="0"/>
              <a:t> doctor </a:t>
            </a:r>
            <a:r>
              <a:rPr lang="es-ES_tradnl" altLang="en-US" sz="2400" i="1" dirty="0" err="1"/>
              <a:t>speaks</a:t>
            </a:r>
            <a:r>
              <a:rPr lang="es-ES_tradnl" altLang="en-US" sz="2400" i="1" dirty="0"/>
              <a:t> to </a:t>
            </a:r>
            <a:r>
              <a:rPr lang="es-ES_tradnl" altLang="en-US" sz="2400" i="1" dirty="0" err="1"/>
              <a:t>his</a:t>
            </a:r>
            <a:r>
              <a:rPr lang="es-ES_tradnl" altLang="en-US" sz="2400" i="1" dirty="0"/>
              <a:t> </a:t>
            </a:r>
            <a:r>
              <a:rPr lang="es-ES_tradnl" altLang="en-US" sz="2400" i="1" dirty="0" err="1"/>
              <a:t>patients</a:t>
            </a:r>
            <a:endParaRPr lang="es-ES_tradnl" altLang="en-US" sz="2400" i="1" dirty="0"/>
          </a:p>
          <a:p>
            <a:pPr marL="990600" lvl="1" indent="-533400">
              <a:lnSpc>
                <a:spcPct val="80000"/>
              </a:lnSpc>
            </a:pPr>
            <a:endParaRPr lang="es-ES_tradnl" altLang="en-US" sz="2400" dirty="0">
              <a:solidFill>
                <a:srgbClr val="008000"/>
              </a:solidFill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dirty="0">
                <a:solidFill>
                  <a:srgbClr val="CC00CC"/>
                </a:solidFill>
              </a:rPr>
              <a:t>	</a:t>
            </a:r>
            <a:r>
              <a:rPr lang="es-ES_tradnl" altLang="en-US" sz="2800" dirty="0" err="1">
                <a:solidFill>
                  <a:srgbClr val="CC00CC"/>
                </a:solidFill>
              </a:rPr>
              <a:t>What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does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the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pharmacist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fill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for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 smtClean="0">
                <a:solidFill>
                  <a:srgbClr val="CC00CC"/>
                </a:solidFill>
              </a:rPr>
              <a:t>his</a:t>
            </a:r>
            <a:r>
              <a:rPr lang="es-ES_tradnl" altLang="en-US" sz="2800" dirty="0" smtClean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 smtClean="0">
                <a:solidFill>
                  <a:srgbClr val="CC00CC"/>
                </a:solidFill>
              </a:rPr>
              <a:t>clients</a:t>
            </a:r>
            <a:r>
              <a:rPr lang="es-ES_tradnl" altLang="en-US" sz="2800" dirty="0" smtClean="0">
                <a:solidFill>
                  <a:srgbClr val="CC00CC"/>
                </a:solidFill>
              </a:rPr>
              <a:t>?—</a:t>
            </a:r>
            <a:r>
              <a:rPr lang="es-ES_tradnl" altLang="en-US" sz="2800" b="1" dirty="0">
                <a:solidFill>
                  <a:srgbClr val="CC00CC"/>
                </a:solidFill>
              </a:rPr>
              <a:t>una receta</a:t>
            </a:r>
            <a:r>
              <a:rPr lang="es-ES_tradnl" altLang="en-US" sz="2800" dirty="0">
                <a:solidFill>
                  <a:srgbClr val="CC00CC"/>
                </a:solidFill>
              </a:rPr>
              <a:t>. </a:t>
            </a:r>
            <a:r>
              <a:rPr lang="es-ES_tradnl" altLang="en-US" sz="2800" b="1" dirty="0">
                <a:solidFill>
                  <a:srgbClr val="CC00CC"/>
                </a:solidFill>
              </a:rPr>
              <a:t>Una receta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is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the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direct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object</a:t>
            </a:r>
            <a:r>
              <a:rPr lang="es-ES_tradnl" altLang="en-US" sz="2800" dirty="0">
                <a:solidFill>
                  <a:srgbClr val="CC00CC"/>
                </a:solidFill>
              </a:rPr>
              <a:t> of </a:t>
            </a:r>
            <a:r>
              <a:rPr lang="es-ES_tradnl" altLang="en-US" sz="2800" dirty="0" err="1">
                <a:solidFill>
                  <a:srgbClr val="CC00CC"/>
                </a:solidFill>
              </a:rPr>
              <a:t>the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sentence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because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it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is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the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direct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reciever</a:t>
            </a:r>
            <a:r>
              <a:rPr lang="es-ES_tradnl" altLang="en-US" sz="2800" dirty="0">
                <a:solidFill>
                  <a:srgbClr val="CC00CC"/>
                </a:solidFill>
              </a:rPr>
              <a:t> of </a:t>
            </a:r>
            <a:r>
              <a:rPr lang="es-ES_tradnl" altLang="en-US" sz="2800" dirty="0" err="1">
                <a:solidFill>
                  <a:srgbClr val="CC00CC"/>
                </a:solidFill>
              </a:rPr>
              <a:t>the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action</a:t>
            </a:r>
            <a:r>
              <a:rPr lang="es-ES_tradnl" altLang="en-US" sz="2800" dirty="0">
                <a:solidFill>
                  <a:srgbClr val="CC00CC"/>
                </a:solidFill>
              </a:rPr>
              <a:t>. </a:t>
            </a:r>
            <a:r>
              <a:rPr lang="es-ES_tradnl" altLang="en-US" sz="2800" dirty="0" err="1">
                <a:solidFill>
                  <a:srgbClr val="CC00CC"/>
                </a:solidFill>
              </a:rPr>
              <a:t>It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tells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us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what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was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given</a:t>
            </a:r>
            <a:r>
              <a:rPr lang="es-ES_tradnl" altLang="en-US" sz="2800" dirty="0">
                <a:solidFill>
                  <a:srgbClr val="CC00CC"/>
                </a:solidFill>
              </a:rPr>
              <a:t>. </a:t>
            </a:r>
            <a:r>
              <a:rPr lang="es-ES_tradnl" altLang="en-US" sz="2800" b="1" dirty="0" err="1" smtClean="0">
                <a:solidFill>
                  <a:srgbClr val="CC00CC"/>
                </a:solidFill>
              </a:rPr>
              <a:t>His</a:t>
            </a:r>
            <a:r>
              <a:rPr lang="es-ES_tradnl" altLang="en-US" sz="2800" b="1" dirty="0" smtClean="0">
                <a:solidFill>
                  <a:srgbClr val="CC00CC"/>
                </a:solidFill>
              </a:rPr>
              <a:t> </a:t>
            </a:r>
            <a:r>
              <a:rPr lang="es-ES_tradnl" altLang="en-US" sz="2800" b="1" dirty="0" err="1" smtClean="0">
                <a:solidFill>
                  <a:srgbClr val="CC00CC"/>
                </a:solidFill>
              </a:rPr>
              <a:t>clients</a:t>
            </a:r>
            <a:r>
              <a:rPr lang="es-ES_tradnl" altLang="en-US" sz="2800" b="1" dirty="0" smtClean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is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the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indirect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object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because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it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indicates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for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whom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the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prescription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was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filled</a:t>
            </a:r>
            <a:r>
              <a:rPr lang="es-ES_tradnl" altLang="en-US" sz="2800" dirty="0">
                <a:solidFill>
                  <a:srgbClr val="CC00CC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115946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248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2. The indirect object pronoun </a:t>
            </a:r>
            <a:r>
              <a:rPr lang="en-US" altLang="en-US" b="1"/>
              <a:t>le</a:t>
            </a:r>
            <a:r>
              <a:rPr lang="en-US" altLang="en-US"/>
              <a:t> and </a:t>
            </a:r>
            <a:r>
              <a:rPr lang="en-US" altLang="en-US" b="1"/>
              <a:t>les</a:t>
            </a:r>
            <a:r>
              <a:rPr lang="en-US" altLang="en-US"/>
              <a:t> are both masculine and feminine. </a:t>
            </a:r>
            <a:r>
              <a:rPr lang="en-US" altLang="en-US" b="1"/>
              <a:t>Le</a:t>
            </a:r>
            <a:r>
              <a:rPr lang="en-US" altLang="en-US"/>
              <a:t> and </a:t>
            </a:r>
            <a:r>
              <a:rPr lang="en-US" altLang="en-US" b="1"/>
              <a:t>les</a:t>
            </a:r>
            <a:r>
              <a:rPr lang="en-US" altLang="en-US"/>
              <a:t> are often used along </a:t>
            </a:r>
            <a:r>
              <a:rPr lang="en-US" altLang="en-US" b="1"/>
              <a:t>with a noun phrase</a:t>
            </a:r>
            <a:r>
              <a:rPr lang="en-US" altLang="en-US"/>
              <a:t> as in the following examples:</a:t>
            </a:r>
          </a:p>
          <a:p>
            <a:pPr lvl="1">
              <a:lnSpc>
                <a:spcPct val="90000"/>
              </a:lnSpc>
            </a:pPr>
            <a:r>
              <a:rPr lang="en-US" altLang="en-US">
                <a:solidFill>
                  <a:srgbClr val="0000FF"/>
                </a:solidFill>
              </a:rPr>
              <a:t>El medico </a:t>
            </a:r>
            <a:r>
              <a:rPr lang="en-US" altLang="en-US" b="1">
                <a:solidFill>
                  <a:srgbClr val="0000FF"/>
                </a:solidFill>
              </a:rPr>
              <a:t>le</a:t>
            </a:r>
            <a:r>
              <a:rPr lang="en-US" altLang="en-US">
                <a:solidFill>
                  <a:srgbClr val="0000FF"/>
                </a:solidFill>
              </a:rPr>
              <a:t> da una receta </a:t>
            </a:r>
            <a:r>
              <a:rPr lang="en-US" altLang="en-US" b="1">
                <a:solidFill>
                  <a:srgbClr val="0000FF"/>
                </a:solidFill>
              </a:rPr>
              <a:t>al enfermo</a:t>
            </a:r>
            <a:r>
              <a:rPr lang="en-US" altLang="en-US">
                <a:solidFill>
                  <a:srgbClr val="0000FF"/>
                </a:solidFill>
              </a:rPr>
              <a:t>.</a:t>
            </a:r>
            <a:endParaRPr lang="en-US" altLang="en-US"/>
          </a:p>
          <a:p>
            <a:pPr lvl="1">
              <a:lnSpc>
                <a:spcPct val="90000"/>
              </a:lnSpc>
            </a:pPr>
            <a:r>
              <a:rPr lang="en-US" altLang="en-US" b="1">
                <a:solidFill>
                  <a:srgbClr val="0000FF"/>
                </a:solidFill>
              </a:rPr>
              <a:t>Le</a:t>
            </a:r>
            <a:r>
              <a:rPr lang="en-US" altLang="en-US">
                <a:solidFill>
                  <a:srgbClr val="0000FF"/>
                </a:solidFill>
              </a:rPr>
              <a:t> da una receta </a:t>
            </a:r>
            <a:r>
              <a:rPr lang="en-US" altLang="en-US" b="1">
                <a:solidFill>
                  <a:srgbClr val="0000FF"/>
                </a:solidFill>
              </a:rPr>
              <a:t>a la enferma</a:t>
            </a:r>
            <a:r>
              <a:rPr lang="en-US" altLang="en-US">
                <a:solidFill>
                  <a:srgbClr val="0000FF"/>
                </a:solidFill>
              </a:rPr>
              <a:t>.</a:t>
            </a:r>
          </a:p>
          <a:p>
            <a:pPr lvl="1">
              <a:lnSpc>
                <a:spcPct val="90000"/>
              </a:lnSpc>
            </a:pPr>
            <a:r>
              <a:rPr lang="en-US" altLang="en-US">
                <a:solidFill>
                  <a:srgbClr val="0000FF"/>
                </a:solidFill>
              </a:rPr>
              <a:t>El medico </a:t>
            </a:r>
            <a:r>
              <a:rPr lang="en-US" altLang="en-US" b="1">
                <a:solidFill>
                  <a:srgbClr val="0000FF"/>
                </a:solidFill>
              </a:rPr>
              <a:t>les </a:t>
            </a:r>
            <a:r>
              <a:rPr lang="en-US" altLang="en-US">
                <a:solidFill>
                  <a:srgbClr val="0000FF"/>
                </a:solidFill>
              </a:rPr>
              <a:t>da una receta </a:t>
            </a:r>
            <a:r>
              <a:rPr lang="en-US" altLang="en-US" b="1">
                <a:solidFill>
                  <a:srgbClr val="0000FF"/>
                </a:solidFill>
              </a:rPr>
              <a:t>a sus pacientes</a:t>
            </a:r>
            <a:r>
              <a:rPr lang="en-US" altLang="en-US">
                <a:solidFill>
                  <a:srgbClr val="0000FF"/>
                </a:solidFill>
              </a:rPr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3. Since </a:t>
            </a:r>
            <a:r>
              <a:rPr lang="en-US" altLang="en-US" b="1"/>
              <a:t>le</a:t>
            </a:r>
            <a:r>
              <a:rPr lang="en-US" altLang="en-US"/>
              <a:t> and </a:t>
            </a:r>
            <a:r>
              <a:rPr lang="en-US" altLang="en-US" b="1"/>
              <a:t>les</a:t>
            </a:r>
            <a:r>
              <a:rPr lang="en-US" altLang="en-US"/>
              <a:t> can refer to more than one person, they are often clarified like this: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                 </a:t>
            </a:r>
            <a:r>
              <a:rPr lang="en-US" altLang="en-US">
                <a:solidFill>
                  <a:srgbClr val="0000FF"/>
                </a:solidFill>
              </a:rPr>
              <a:t>a él				        a ellos</a:t>
            </a:r>
            <a:endParaRPr lang="en-US" altLang="en-US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b="1"/>
              <a:t>Le hablo  </a:t>
            </a:r>
            <a:r>
              <a:rPr lang="en-US" altLang="en-US">
                <a:solidFill>
                  <a:srgbClr val="0000FF"/>
                </a:solidFill>
              </a:rPr>
              <a:t>a ella	      </a:t>
            </a:r>
            <a:r>
              <a:rPr lang="en-US" altLang="en-US" b="1"/>
              <a:t>Les hablo</a:t>
            </a:r>
            <a:r>
              <a:rPr lang="en-US" altLang="en-US" b="1">
                <a:solidFill>
                  <a:srgbClr val="0000FF"/>
                </a:solidFill>
              </a:rPr>
              <a:t>  </a:t>
            </a:r>
            <a:r>
              <a:rPr lang="en-US" altLang="en-US">
                <a:solidFill>
                  <a:srgbClr val="0000FF"/>
                </a:solidFill>
              </a:rPr>
              <a:t>a ellas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>
                <a:solidFill>
                  <a:srgbClr val="0000FF"/>
                </a:solidFill>
              </a:rPr>
              <a:t>                 a ustedes                         a ustedes</a:t>
            </a:r>
            <a:endParaRPr lang="en-US" altLang="en-US" b="1"/>
          </a:p>
          <a:p>
            <a:pPr>
              <a:lnSpc>
                <a:spcPct val="90000"/>
              </a:lnSpc>
              <a:buFontTx/>
              <a:buNone/>
            </a:pPr>
            <a:endParaRPr lang="en-US" altLang="en-US"/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>
            <a:off x="1981200" y="47244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6477000" y="47244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0456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036638"/>
            <a:ext cx="8686800" cy="4525962"/>
          </a:xfrm>
          <a:noFill/>
          <a:ln/>
        </p:spPr>
        <p:txBody>
          <a:bodyPr/>
          <a:lstStyle/>
          <a:p>
            <a:pPr marL="609600" indent="-609600">
              <a:buFontTx/>
              <a:buNone/>
            </a:pPr>
            <a:r>
              <a:rPr lang="en-US" altLang="en-US" dirty="0"/>
              <a:t>4.  </a:t>
            </a:r>
            <a:r>
              <a:rPr lang="es-ES_tradnl" altLang="en-US" dirty="0" err="1"/>
              <a:t>Remember</a:t>
            </a:r>
            <a:r>
              <a:rPr lang="es-ES_tradnl" altLang="en-US" dirty="0"/>
              <a:t> </a:t>
            </a:r>
            <a:r>
              <a:rPr lang="es-ES_tradnl" altLang="en-US" dirty="0" err="1"/>
              <a:t>that</a:t>
            </a:r>
            <a:r>
              <a:rPr lang="es-ES_tradnl" altLang="en-US" dirty="0"/>
              <a:t> </a:t>
            </a:r>
            <a:r>
              <a:rPr lang="es-ES_tradnl" altLang="en-US" b="1" dirty="0"/>
              <a:t>m</a:t>
            </a:r>
            <a:r>
              <a:rPr lang="en-US" altLang="en-US" b="1" dirty="0"/>
              <a:t>e, </a:t>
            </a:r>
            <a:r>
              <a:rPr lang="en-US" altLang="en-US" b="1" dirty="0" err="1"/>
              <a:t>te</a:t>
            </a:r>
            <a:r>
              <a:rPr lang="en-US" altLang="en-US" b="1" dirty="0"/>
              <a:t>, le, </a:t>
            </a:r>
            <a:r>
              <a:rPr lang="en-US" altLang="en-US" b="1" dirty="0" err="1"/>
              <a:t>nos</a:t>
            </a:r>
            <a:r>
              <a:rPr lang="en-US" altLang="en-US" b="1" dirty="0"/>
              <a:t> </a:t>
            </a:r>
            <a:r>
              <a:rPr lang="es-ES_tradnl" altLang="en-US" dirty="0"/>
              <a:t>and </a:t>
            </a:r>
            <a:r>
              <a:rPr lang="es-ES_tradnl" altLang="en-US" b="1" dirty="0"/>
              <a:t>les </a:t>
            </a:r>
            <a:r>
              <a:rPr lang="es-ES_tradnl" altLang="en-US" dirty="0"/>
              <a:t>are placed </a:t>
            </a:r>
            <a:r>
              <a:rPr lang="es-ES_tradnl" altLang="en-US" dirty="0" err="1"/>
              <a:t>right</a:t>
            </a:r>
            <a:r>
              <a:rPr lang="es-ES_tradnl" altLang="en-US" dirty="0"/>
              <a:t> </a:t>
            </a:r>
            <a:r>
              <a:rPr lang="es-ES_tradnl" altLang="en-US" b="1" dirty="0">
                <a:solidFill>
                  <a:srgbClr val="FF3300"/>
                </a:solidFill>
              </a:rPr>
              <a:t>BEFORE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b="1" dirty="0" err="1">
                <a:solidFill>
                  <a:srgbClr val="FF9900"/>
                </a:solidFill>
              </a:rPr>
              <a:t>verb</a:t>
            </a:r>
            <a:r>
              <a:rPr lang="es-ES_tradnl" altLang="en-US" dirty="0"/>
              <a:t>.</a:t>
            </a:r>
          </a:p>
          <a:p>
            <a:pPr marL="990600" lvl="1" indent="-533400" algn="ctr"/>
            <a:r>
              <a:rPr lang="es-ES_tradnl" altLang="en-US" dirty="0"/>
              <a:t>¿El medico </a:t>
            </a:r>
            <a:r>
              <a:rPr lang="es-ES_tradnl" altLang="en-US" b="1" dirty="0">
                <a:solidFill>
                  <a:srgbClr val="FF3300"/>
                </a:solidFill>
              </a:rPr>
              <a:t>te</a:t>
            </a:r>
            <a:r>
              <a:rPr lang="es-ES_tradnl" altLang="en-US" dirty="0"/>
              <a:t> </a:t>
            </a:r>
            <a:r>
              <a:rPr lang="es-ES_tradnl" altLang="en-US" b="1" dirty="0">
                <a:solidFill>
                  <a:srgbClr val="FF9900"/>
                </a:solidFill>
              </a:rPr>
              <a:t>ve</a:t>
            </a:r>
            <a:r>
              <a:rPr lang="es-ES_tradnl" altLang="en-US" dirty="0"/>
              <a:t> ? </a:t>
            </a:r>
          </a:p>
          <a:p>
            <a:pPr marL="990600" lvl="1" indent="-533400" algn="ctr"/>
            <a:r>
              <a:rPr lang="es-ES_tradnl" altLang="en-US" dirty="0"/>
              <a:t>Si, y</a:t>
            </a:r>
            <a:r>
              <a:rPr lang="es-ES_tradnl" altLang="en-US" b="1" dirty="0">
                <a:solidFill>
                  <a:srgbClr val="FF3300"/>
                </a:solidFill>
              </a:rPr>
              <a:t> me</a:t>
            </a:r>
            <a:r>
              <a:rPr lang="es-ES_tradnl" altLang="en-US" dirty="0"/>
              <a:t> </a:t>
            </a:r>
            <a:r>
              <a:rPr lang="es-ES_tradnl" altLang="en-US" b="1" dirty="0">
                <a:solidFill>
                  <a:srgbClr val="FF9900"/>
                </a:solidFill>
              </a:rPr>
              <a:t>examina.</a:t>
            </a:r>
          </a:p>
          <a:p>
            <a:pPr marL="990600" lvl="1" indent="-533400" algn="ctr"/>
            <a:r>
              <a:rPr lang="es-ES_tradnl" altLang="en-US" dirty="0"/>
              <a:t>¿</a:t>
            </a:r>
            <a:r>
              <a:rPr lang="es-ES_tradnl" altLang="en-US" b="1" dirty="0">
                <a:solidFill>
                  <a:srgbClr val="FF3300"/>
                </a:solidFill>
              </a:rPr>
              <a:t>le </a:t>
            </a:r>
            <a:r>
              <a:rPr lang="es-ES_tradnl" altLang="en-US" b="1" dirty="0">
                <a:solidFill>
                  <a:srgbClr val="FF9900"/>
                </a:solidFill>
              </a:rPr>
              <a:t>habla</a:t>
            </a:r>
            <a:r>
              <a:rPr lang="es-ES_tradnl" altLang="en-US" dirty="0"/>
              <a:t> a ella el farmacéutico?</a:t>
            </a:r>
          </a:p>
          <a:p>
            <a:pPr marL="990600" lvl="1" indent="-533400" algn="ctr"/>
            <a:r>
              <a:rPr lang="es-ES_tradnl" altLang="en-US" dirty="0"/>
              <a:t>La recepcionista </a:t>
            </a:r>
            <a:r>
              <a:rPr lang="es-ES_tradnl" altLang="en-US" b="1" dirty="0">
                <a:solidFill>
                  <a:srgbClr val="FF3300"/>
                </a:solidFill>
              </a:rPr>
              <a:t>nos </a:t>
            </a:r>
            <a:r>
              <a:rPr lang="es-ES_tradnl" altLang="en-US" b="1" dirty="0">
                <a:solidFill>
                  <a:srgbClr val="FF9900"/>
                </a:solidFill>
              </a:rPr>
              <a:t>da</a:t>
            </a:r>
            <a:r>
              <a:rPr lang="es-ES_tradnl" altLang="en-US" dirty="0"/>
              <a:t> una cita</a:t>
            </a:r>
          </a:p>
          <a:p>
            <a:pPr marL="990600" lvl="1" indent="-533400" algn="ctr"/>
            <a:r>
              <a:rPr lang="es-ES_tradnl" altLang="en-US" dirty="0"/>
              <a:t>¿</a:t>
            </a:r>
            <a:r>
              <a:rPr lang="es-ES_tradnl" altLang="en-US" b="1" dirty="0">
                <a:solidFill>
                  <a:srgbClr val="FF3300"/>
                </a:solidFill>
              </a:rPr>
              <a:t>les</a:t>
            </a:r>
            <a:r>
              <a:rPr lang="es-ES_tradnl" altLang="en-US" dirty="0"/>
              <a:t> </a:t>
            </a:r>
            <a:r>
              <a:rPr lang="es-ES_tradnl" altLang="en-US" b="1" dirty="0">
                <a:solidFill>
                  <a:srgbClr val="FF9900"/>
                </a:solidFill>
              </a:rPr>
              <a:t>da</a:t>
            </a:r>
            <a:r>
              <a:rPr lang="es-ES_tradnl" altLang="en-US" dirty="0"/>
              <a:t> la cita para mañana?</a:t>
            </a:r>
          </a:p>
        </p:txBody>
      </p:sp>
    </p:spTree>
    <p:extLst>
      <p:ext uri="{BB962C8B-B14F-4D97-AF65-F5344CB8AC3E}">
        <p14:creationId xmlns:p14="http://schemas.microsoft.com/office/powerpoint/2010/main" val="10810943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16</a:t>
            </a:r>
            <a:r>
              <a:rPr lang="en-US" dirty="0" smtClean="0"/>
              <a:t> p. 210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19</a:t>
            </a:r>
            <a:r>
              <a:rPr lang="en-US" dirty="0" smtClean="0"/>
              <a:t> p. 211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WORKBOOK: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6.12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609600" y="3733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24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4053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1530</TotalTime>
  <Words>318</Words>
  <Application>Microsoft Office PowerPoint</Application>
  <PresentationFormat>On-screen Show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Default Design</vt:lpstr>
      <vt:lpstr>801  Pd. 2 rm. B6</vt:lpstr>
      <vt:lpstr>Me llamo _______ Clase 801 La fecha es el 13 de noviembre del 2015</vt:lpstr>
      <vt:lpstr>Los pronombres le, les (telling what happens to others)</vt:lpstr>
      <vt:lpstr>PowerPoint Presentation</vt:lpstr>
      <vt:lpstr>PowerPoint Presentation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801 La fecha es el 13 de noviembre del 2015</dc:title>
  <dc:creator>Helen Zumaeta</dc:creator>
  <cp:lastModifiedBy>Helen Zumaeta</cp:lastModifiedBy>
  <cp:revision>6</cp:revision>
  <cp:lastPrinted>2015-11-10T18:16:12Z</cp:lastPrinted>
  <dcterms:created xsi:type="dcterms:W3CDTF">2015-11-09T16:52:44Z</dcterms:created>
  <dcterms:modified xsi:type="dcterms:W3CDTF">2015-11-10T18:23:15Z</dcterms:modified>
</cp:coreProperties>
</file>